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82" r:id="rId5"/>
    <p:sldId id="260" r:id="rId6"/>
    <p:sldId id="261" r:id="rId7"/>
    <p:sldId id="262" r:id="rId8"/>
    <p:sldId id="263" r:id="rId9"/>
    <p:sldId id="287" r:id="rId10"/>
    <p:sldId id="264" r:id="rId11"/>
    <p:sldId id="283" r:id="rId12"/>
    <p:sldId id="265" r:id="rId13"/>
    <p:sldId id="266" r:id="rId14"/>
    <p:sldId id="267" r:id="rId15"/>
    <p:sldId id="284" r:id="rId16"/>
    <p:sldId id="268" r:id="rId17"/>
    <p:sldId id="269" r:id="rId18"/>
    <p:sldId id="270" r:id="rId19"/>
    <p:sldId id="271" r:id="rId20"/>
    <p:sldId id="272" r:id="rId21"/>
    <p:sldId id="274" r:id="rId22"/>
    <p:sldId id="273" r:id="rId23"/>
    <p:sldId id="286" r:id="rId24"/>
    <p:sldId id="275" r:id="rId25"/>
    <p:sldId id="277" r:id="rId26"/>
    <p:sldId id="276" r:id="rId27"/>
    <p:sldId id="278" r:id="rId28"/>
    <p:sldId id="280" r:id="rId2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40D7E-6D60-42A8-8FB7-05E561E4D2A6}" type="datetimeFigureOut">
              <a:rPr lang="nl-BE" smtClean="0"/>
              <a:t>6/11/2017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CED3A-5474-47AA-9FB4-DD32929611F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986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0907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082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1539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1959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5317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840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5269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344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7280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68827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5845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3811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6316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21943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0338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29629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67374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27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8142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28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19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4242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439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1002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8860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6586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7823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ED3A-5474-47AA-9FB4-DD32929611F8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759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87E-3F76-46E7-8848-4226E6EEA601}" type="datetime1">
              <a:rPr lang="nl-BE" smtClean="0"/>
              <a:t>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446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8E24-B4FC-41D7-9681-76C43D880C4E}" type="datetime1">
              <a:rPr lang="nl-BE" smtClean="0"/>
              <a:t>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548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FD1F-454C-4BEB-9ED0-365ECD289AAB}" type="datetime1">
              <a:rPr lang="nl-BE" smtClean="0"/>
              <a:t>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916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DA5-3AD9-4510-AB70-66DB44D7EA52}" type="datetime1">
              <a:rPr lang="nl-BE" smtClean="0"/>
              <a:t>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79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517-E585-48D0-BEFE-8A9F39B828DC}" type="datetime1">
              <a:rPr lang="nl-BE" smtClean="0"/>
              <a:t>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602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026C-D18A-4F28-94E6-B234CE074985}" type="datetime1">
              <a:rPr lang="nl-BE" smtClean="0"/>
              <a:t>6/11/2017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791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B-2D3F-4C50-A13F-4DC7571B33AD}" type="datetime1">
              <a:rPr lang="nl-BE" smtClean="0"/>
              <a:t>6/11/2017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452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025-C2E5-418B-B083-96FBF9A3490F}" type="datetime1">
              <a:rPr lang="nl-BE" smtClean="0"/>
              <a:t>6/11/2017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21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7EF-A658-4819-85BD-EDCFC0F6E2E2}" type="datetime1">
              <a:rPr lang="nl-BE" smtClean="0"/>
              <a:t>6/11/2017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714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1ACD-D038-4A29-BADB-93C1A441986F}" type="datetime1">
              <a:rPr lang="nl-BE" smtClean="0"/>
              <a:t>6/11/2017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103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4D16D-B40F-43DC-98B5-77235751269C}" type="datetime1">
              <a:rPr lang="nl-BE" smtClean="0"/>
              <a:t>6/11/2017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283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F1D5B-66F0-4F1F-A440-B1CF59B14C0A}" type="datetime1">
              <a:rPr lang="nl-BE" smtClean="0"/>
              <a:t>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D3BE-5CC4-4B85-997A-C98848FF54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463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bel-j.be/" TargetMode="External"/><Relationship Id="rId4" Type="http://schemas.openxmlformats.org/officeDocument/2006/relationships/hyperlink" Target="http://www.youthinaction.be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europeansolidaritycorps.b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331640" y="4631241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200" b="1" cap="all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Groepsprojecten voor Jongeren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378484" y="5949279"/>
            <a:ext cx="4297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2000" b="1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Go </a:t>
            </a:r>
            <a:r>
              <a:rPr lang="nl-BE" sz="2000" b="1" dirty="0" err="1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Strange</a:t>
            </a:r>
            <a:r>
              <a:rPr lang="nl-BE" sz="2000" b="1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 Live – 21 oktober 2017</a:t>
            </a:r>
            <a:endParaRPr lang="nl-BE" sz="2000" b="1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950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Youth in Action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Kwaliteitscriteria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Actieve 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betrokkenheid 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groepsleden</a:t>
            </a:r>
            <a:endParaRPr lang="nl-BE" sz="24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Evenwichtig 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partnerschap</a:t>
            </a:r>
            <a:endParaRPr lang="nl-BE" sz="24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Project: voorbereiding, implementatie, 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follow-up</a:t>
            </a:r>
            <a:endParaRPr lang="nl-BE" sz="24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Fun en leerervaring</a:t>
            </a:r>
          </a:p>
          <a:p>
            <a:pPr marL="72000" lvl="1" indent="0">
              <a:buNone/>
            </a:pPr>
            <a:r>
              <a:rPr lang="nl-BE" sz="24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</a:t>
            </a:r>
            <a:endParaRPr lang="nl-BE" sz="20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5014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</a:t>
            </a:r>
            <a:r>
              <a:rPr lang="nl-BE" sz="3200" b="1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Bel’J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/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Vzw Jong en Passages AMO</a:t>
            </a:r>
          </a:p>
          <a:p>
            <a:pPr marL="72000" lvl="1"/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Gent en Namen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Cultuur, sport en spel 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als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tool o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de samenwerking en participatie van de jongeren te 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stimuleren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Vooroordelen wegwerken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Kwetsbare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jongeren</a:t>
            </a:r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0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5014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</a:t>
            </a:r>
            <a:r>
              <a:rPr lang="nl-BE" sz="3200" b="1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Bel’J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Gelijkaardig aan Youth in Action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Tussen de Belgische taalgemeenschappen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Intra-Brussel is niet mogelijk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Tussen de drie taalgemeenschappen verhoogt kwaliteit</a:t>
            </a:r>
          </a:p>
          <a:p>
            <a:pPr marL="72000" lvl="1" indent="0">
              <a:buNone/>
            </a:pPr>
            <a:endParaRPr lang="nl-BE" sz="20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5014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</a:t>
            </a:r>
            <a:r>
              <a:rPr lang="nl-BE" sz="3200" b="1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Bel’J</a:t>
            </a:r>
            <a:endParaRPr lang="nl-BE" sz="32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77946"/>
            <a:ext cx="77427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Voorwaarden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Leeftijd: 12 tot 25 jaar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Aantal: van 8 tot 60 deelnemers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Minimum 1 begeleider (18+) per groep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Van 4 tot 15 dagen</a:t>
            </a:r>
          </a:p>
          <a:p>
            <a:pPr marL="72000" lvl="1"/>
            <a:endParaRPr lang="nl-BE" sz="24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" y="429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5014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</a:t>
            </a:r>
            <a:r>
              <a:rPr lang="nl-BE" sz="3200" b="1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Bel’J</a:t>
            </a:r>
            <a:endParaRPr lang="nl-BE" sz="32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Centen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Reële reiskosten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Activiteitskosten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: 37€ per dag per deelnemer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Uitzonderlijke kosten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Maximum 6500€</a:t>
            </a: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81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Jongereninitiatief: Youth in Action</a:t>
            </a:r>
            <a:endParaRPr lang="nl-BE" sz="32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Klimaatambassadeurs: Jeugddienst Leuven</a:t>
            </a: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12 Leuvense jongeren met een groep uit Zaragoza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Lokale activiteiten: acties, onderzoek, … rond klimaat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Transnationale projectmeetings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Reizende tentoonstelling in scholen</a:t>
            </a: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81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Jongereninitiatief: Youth in Action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Vernieuwend 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internationaal project 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rond 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een gemeenschappelijk 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thema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Transnationaal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De 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jongeren bedenken en voeren zelf </a:t>
            </a:r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  het 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project uit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Er 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is geen vast format. Veel is mogelijk!</a:t>
            </a:r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8142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Jongereninitiatief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: Youth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in Action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Wie?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Vzw, jeugdraad, NGO, …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Informele groep jongeren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Minstens 4 jongeren (13-30jaar)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Minstens één </a:t>
            </a:r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legal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representative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(18+)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Mogelijkheid voor een coach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Jongeren nemen het initiatief, bedenken het project en voeren het zelf uit!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endParaRPr lang="nl-BE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814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Jongereninitiatief: </a:t>
            </a:r>
            <a:r>
              <a:rPr lang="nl-BE" sz="3200" b="1" dirty="0">
                <a:solidFill>
                  <a:srgbClr val="F79646">
                    <a:lumMod val="75000"/>
                  </a:srgbClr>
                </a:solidFill>
                <a:latin typeface="Trebuchet MS" pitchFamily="34" charset="0"/>
              </a:rPr>
              <a:t>Youth in Action</a:t>
            </a:r>
            <a:endParaRPr lang="nl-BE" sz="2400" b="1" dirty="0">
              <a:solidFill>
                <a:srgbClr val="F79646">
                  <a:lumMod val="75000"/>
                </a:srgbClr>
              </a:solidFill>
              <a:latin typeface="Trebuchet MS" pitchFamily="34" charset="0"/>
            </a:endParaRPr>
          </a:p>
          <a:p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Spelregels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Minstens één partner uit een ander programmaland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Partnerland: uitzonderlijke meerwaarde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Duur: van 6 tot 36 maanden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Activiteiten vinden plaats in de landen van de partners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Deelnemers aan de activiteiten: geen leeftijdsgrens</a:t>
            </a: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6924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nl-BE" sz="3200" b="1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Jongerenintiatief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: </a:t>
            </a:r>
            <a:r>
              <a:rPr lang="nl-BE" sz="3200" b="1" dirty="0" smtClean="0">
                <a:solidFill>
                  <a:srgbClr val="F79646">
                    <a:lumMod val="75000"/>
                  </a:srgbClr>
                </a:solidFill>
                <a:latin typeface="Trebuchet MS" pitchFamily="34" charset="0"/>
              </a:rPr>
              <a:t>Youth </a:t>
            </a:r>
            <a:r>
              <a:rPr lang="nl-BE" sz="3200" b="1" dirty="0">
                <a:solidFill>
                  <a:srgbClr val="F79646">
                    <a:lumMod val="75000"/>
                  </a:srgbClr>
                </a:solidFill>
                <a:latin typeface="Trebuchet MS" pitchFamily="34" charset="0"/>
              </a:rPr>
              <a:t>in Action</a:t>
            </a:r>
            <a:endParaRPr lang="nl-BE" sz="2400" b="1" dirty="0">
              <a:solidFill>
                <a:srgbClr val="F79646">
                  <a:lumMod val="75000"/>
                </a:srgbClr>
              </a:solidFill>
              <a:latin typeface="Trebuchet MS" pitchFamily="34" charset="0"/>
            </a:endParaRPr>
          </a:p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Centen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Programma-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en 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implementatiekosten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Indiener: 500€/maand &amp; partner: 250€/maand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Projectmeetings: reiskosten</a:t>
            </a:r>
          </a:p>
          <a:p>
            <a:pPr marL="357750" lvl="1" indent="-28575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Ondersteuning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voor jongeren met een beperking</a:t>
            </a:r>
          </a:p>
          <a:p>
            <a:pPr marL="72000" lvl="1"/>
            <a:endParaRPr lang="nl-BE" sz="20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019585" y="620688"/>
            <a:ext cx="7104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800" b="1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Je bent jong en je hebt grootse plannen?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55576" y="1397675"/>
            <a:ext cx="7742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  <a:p>
            <a:pPr marL="285750" indent="-285750">
              <a:buFont typeface="Arial" pitchFamily="34" charset="0"/>
              <a:buChar char="•"/>
            </a:pPr>
            <a:endParaRPr lang="nl-BE" dirty="0" smtClean="0"/>
          </a:p>
          <a:p>
            <a:endParaRPr lang="nl-BE" dirty="0" smtClean="0"/>
          </a:p>
          <a:p>
            <a:pPr marL="285750" indent="-285750">
              <a:buFont typeface="Arial" pitchFamily="34" charset="0"/>
              <a:buChar char="•"/>
            </a:pPr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53" y="1158246"/>
            <a:ext cx="4657569" cy="454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0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0688"/>
            <a:ext cx="5791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Nationaal solidariteitsproject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Nieuw vanaf 2018 </a:t>
            </a:r>
            <a:r>
              <a:rPr lang="nl-BE" sz="24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ihkv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European </a:t>
            </a:r>
            <a:r>
              <a:rPr lang="nl-BE" sz="24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Solidarity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Corps (ESC)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Lokale initiatieven opgezet en uitgevoerd door minstens vijf ESC-vrijwilligers, 18-30 jaar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Ten behoeve van de lokale gemeenschap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8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5791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Nationaal solidariteitsproject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Spelregels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Duur: 2 tot 12 maanden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Opgezet door ESC-vrijwilligers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Registreren op portaalsite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Centen</a:t>
            </a:r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Start-up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budget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Verzekering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Uitzonderlijke kosten (jongeren in </a:t>
            </a:r>
            <a:r>
              <a:rPr lang="nl-BE" sz="20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kansarmoede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)</a:t>
            </a:r>
          </a:p>
          <a:p>
            <a:pPr marL="72000" lvl="1"/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5125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Vrijwilligerswerk in groep</a:t>
            </a:r>
            <a:endParaRPr lang="nl-BE" sz="32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/>
            <a:r>
              <a:rPr lang="nl-BE" sz="2800" b="1" i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Joetz</a:t>
            </a:r>
            <a:endParaRPr lang="nl-BE" sz="28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13 Vlaamse jongeren twee weken in Macedonië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Herstellen van de muren van een jeugdcentrum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Kwetsbare achtergrond: eerste buitenlandervaring</a:t>
            </a:r>
          </a:p>
          <a:p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Bouworde</a:t>
            </a: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r>
              <a:rPr lang="nl-BE" sz="24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</a:t>
            </a: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5125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Vrijwilligerswerk in groep</a:t>
            </a:r>
            <a:endParaRPr lang="nl-BE" sz="32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/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In een andere taalgemeenschap: </a:t>
            </a:r>
            <a:r>
              <a:rPr lang="nl-BE" sz="2800" b="1" i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Bel’J</a:t>
            </a:r>
            <a:endParaRPr lang="nl-BE" sz="28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Tot 3 jongeren, 16 tot 30 jaar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Tussen de taalgemeenschappen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Van 10 dagen tot 3 maanden, kan worden opgesplitst over 6 maanden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Centen: verblijf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maaltijden en transport </a:t>
            </a:r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14900" lvl="1" indent="-342900">
              <a:buFont typeface="Arial" panose="020B0604020202020204" pitchFamily="34" charset="0"/>
              <a:buChar char="•"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r>
              <a:rPr lang="nl-BE" sz="24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</a:t>
            </a: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5125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Vrijwilligerswerk in groep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/>
            <a:r>
              <a:rPr lang="nl-BE" sz="28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Buurregio’s </a:t>
            </a: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EU28: Groeps-EVS 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Youth in Action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Van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2 weken tot 12 maanden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Tot 30 jongeren, 17 tot 30 jaar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Zend- en 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gastorganisatie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Centen:</a:t>
            </a:r>
          </a:p>
          <a:p>
            <a:pPr marL="1329300" lvl="3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Reiskosten</a:t>
            </a:r>
          </a:p>
          <a:p>
            <a:pPr marL="1329300" lvl="3" indent="-342900">
              <a:buFont typeface="Arial" panose="020B0604020202020204" pitchFamily="34" charset="0"/>
              <a:buChar char="•"/>
            </a:pPr>
            <a:r>
              <a:rPr lang="nl-BE" sz="20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Activiteitskosten</a:t>
            </a:r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1329300" lvl="3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Zakgeld</a:t>
            </a:r>
          </a:p>
          <a:p>
            <a:pPr marL="1329300" lvl="3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Jongeren met een beperking</a:t>
            </a: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5125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Vrijwilligerswerk in groep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Binnen EU28: </a:t>
            </a:r>
            <a:r>
              <a:rPr lang="nl-BE" sz="2800" b="1" i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Volunteering</a:t>
            </a: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teams</a:t>
            </a: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Nieuw vanaf 2018 </a:t>
            </a:r>
            <a:r>
              <a:rPr lang="nl-BE" sz="20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ihkv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. European </a:t>
            </a:r>
            <a:r>
              <a:rPr lang="nl-BE" sz="20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Solidarity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Corps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4 tot 40 ESC-vrijwilligers, uit minstens 4 verschillende landen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Van 2 weken tot 2 maanden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Solidariteitsproject (heropbouw, hulpverlening, …)</a:t>
            </a:r>
          </a:p>
          <a:p>
            <a:pPr marL="72000" lvl="1"/>
            <a:endParaRPr lang="nl-BE" sz="20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1943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Praktisch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Voor alles één adres: </a:t>
            </a:r>
            <a:r>
              <a:rPr lang="nl-BE" sz="24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Jint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!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Ondersteuning bij je projectidee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Feedback tot twee weken voor de deadline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Praktische ondersteuning bij aanvraag en uitvoer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Vormingen en </a:t>
            </a:r>
            <a:r>
              <a:rPr lang="nl-BE" sz="24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infotheek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: www.jint.be</a:t>
            </a:r>
          </a:p>
          <a:p>
            <a:pPr marL="72000" lvl="1" indent="0">
              <a:buNone/>
            </a:pPr>
            <a:r>
              <a:rPr lang="nl-BE" sz="24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</a:t>
            </a:r>
            <a:endParaRPr lang="nl-BE" sz="20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1943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Praktisch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/>
            <a:r>
              <a:rPr lang="nl-BE" sz="24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Voor Youth in action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Deadlines: 1 februari, 26 april, 4 oktober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hlinkClick r:id="rId4"/>
              </a:rPr>
              <a:t>www.youthinaction.be</a:t>
            </a:r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4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r>
              <a:rPr lang="nl-BE" sz="24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Voor </a:t>
            </a:r>
            <a:r>
              <a:rPr lang="nl-BE" sz="2400" b="1" i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Bel’j</a:t>
            </a: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Geen deadlines: 1 maand voor aanvang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hlinkClick r:id="rId5"/>
              </a:rPr>
              <a:t>www.bel-j.be</a:t>
            </a:r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400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529200" lvl="2"/>
            <a:endParaRPr lang="nl-BE" sz="2400" b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</a:t>
            </a: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1943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Praktisch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/>
            <a:r>
              <a:rPr lang="nl-BE" sz="24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Voor het European </a:t>
            </a:r>
            <a:r>
              <a:rPr lang="nl-BE" sz="2400" b="1" i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Solidarity</a:t>
            </a:r>
            <a:r>
              <a:rPr lang="nl-BE" sz="24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Corps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4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Deadline voorjaar 2018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hlinkClick r:id="rId4"/>
              </a:rPr>
              <a:t>www.europeansolidaritycorps.be</a:t>
            </a:r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Registeren als vrijwilliger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Meer info volgt …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4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529200" lvl="2"/>
            <a:endParaRPr lang="nl-BE" sz="2400" b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</a:t>
            </a: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/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3401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Groepsprojecten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Groepsuitwisselingen</a:t>
            </a:r>
            <a:endParaRPr lang="nl-BE" sz="32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Jongereninitiatieven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Nationale solidariteitsprojecten</a:t>
            </a:r>
            <a:endParaRPr lang="nl-BE" sz="32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Vrijwilligerswerk in </a:t>
            </a:r>
            <a:r>
              <a:rPr lang="nl-BE" sz="32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groep</a:t>
            </a:r>
          </a:p>
          <a:p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947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Youth in Action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Onafhankelijk leven: “</a:t>
            </a:r>
            <a:r>
              <a:rPr lang="nl-BE" sz="2800" b="1" i="1" dirty="0" err="1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Freedom</a:t>
            </a: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 School”</a:t>
            </a:r>
          </a:p>
          <a:p>
            <a:endParaRPr lang="nl-BE" sz="2800" b="1" i="1" dirty="0" smtClean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Uitwisseling voor en door jongeren met een beperking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Groepen uit België, Noorwegen en Griekenland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5 dagen te Gent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Elkaar inspireren om obstakels te overwinnen en nieuwe skills aan te leren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  <a:p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950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Youth in Action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31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438" lvl="0" indent="-71438">
              <a:lnSpc>
                <a:spcPct val="95000"/>
              </a:lnSpc>
              <a:spcBef>
                <a:spcPts val="900"/>
              </a:spcBef>
              <a:buClr>
                <a:srgbClr val="FFFFFF"/>
              </a:buClr>
              <a:buSzPct val="25000"/>
              <a:buFont typeface="Arial" panose="020B0604020202020204" pitchFamily="34" charset="0"/>
              <a:buChar char="•"/>
            </a:pPr>
            <a:r>
              <a:rPr lang="nl-BE" sz="2800" b="1" i="1" dirty="0">
                <a:solidFill>
                  <a:schemeClr val="accent1">
                    <a:lumMod val="50000"/>
                  </a:schemeClr>
                </a:solidFill>
                <a:latin typeface="Trebuchet MS"/>
              </a:rPr>
              <a:t>Wat</a:t>
            </a: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/>
              </a:rPr>
              <a:t>?</a:t>
            </a:r>
          </a:p>
          <a:p>
            <a:pPr marL="414900" lvl="1" indent="-342900">
              <a:lnSpc>
                <a:spcPct val="95000"/>
              </a:lnSpc>
              <a:spcBef>
                <a:spcPts val="900"/>
              </a:spcBef>
              <a:buClr>
                <a:srgbClr val="008CA7"/>
              </a:buClr>
              <a:buFont typeface="Arial" panose="020B0604020202020204" pitchFamily="34" charset="0"/>
              <a:buChar char="•"/>
            </a:pPr>
            <a:r>
              <a:rPr lang="nl-BE" sz="2300" dirty="0" smtClean="0">
                <a:solidFill>
                  <a:schemeClr val="accent1">
                    <a:lumMod val="50000"/>
                  </a:schemeClr>
                </a:solidFill>
                <a:latin typeface="Trebuchet MS"/>
              </a:rPr>
              <a:t>Groepen </a:t>
            </a:r>
            <a:r>
              <a:rPr lang="nl-BE" sz="2300" dirty="0">
                <a:solidFill>
                  <a:schemeClr val="accent1">
                    <a:lumMod val="50000"/>
                  </a:schemeClr>
                </a:solidFill>
                <a:latin typeface="Trebuchet MS"/>
              </a:rPr>
              <a:t>jongeren uit verschillende landen ontmoeten elkaar rond een zelfgekozen thema.</a:t>
            </a:r>
          </a:p>
          <a:p>
            <a:pPr marL="414900" lvl="1" indent="-342900">
              <a:lnSpc>
                <a:spcPct val="95000"/>
              </a:lnSpc>
              <a:spcBef>
                <a:spcPts val="900"/>
              </a:spcBef>
              <a:buClr>
                <a:srgbClr val="008CA7"/>
              </a:buClr>
              <a:buFont typeface="Arial" panose="020B0604020202020204" pitchFamily="34" charset="0"/>
              <a:buChar char="•"/>
            </a:pPr>
            <a:r>
              <a:rPr lang="nl-BE" sz="2300" dirty="0">
                <a:solidFill>
                  <a:schemeClr val="accent1">
                    <a:lumMod val="50000"/>
                  </a:schemeClr>
                </a:solidFill>
                <a:latin typeface="Trebuchet MS"/>
              </a:rPr>
              <a:t>De jongeren werken zelf mee aan het programma.</a:t>
            </a:r>
          </a:p>
          <a:p>
            <a:pPr marL="414900" lvl="1" indent="-342900">
              <a:lnSpc>
                <a:spcPct val="95000"/>
              </a:lnSpc>
              <a:spcBef>
                <a:spcPts val="900"/>
              </a:spcBef>
              <a:buClr>
                <a:srgbClr val="008CA7"/>
              </a:buClr>
              <a:buFont typeface="Arial" panose="020B0604020202020204" pitchFamily="34" charset="0"/>
              <a:buChar char="•"/>
            </a:pPr>
            <a:r>
              <a:rPr lang="nl-BE" sz="2300" dirty="0">
                <a:solidFill>
                  <a:schemeClr val="accent1">
                    <a:lumMod val="50000"/>
                  </a:schemeClr>
                </a:solidFill>
                <a:latin typeface="Trebuchet MS"/>
              </a:rPr>
              <a:t>De rode draad is ideeën en ervaringen uitwisselen.</a:t>
            </a:r>
          </a:p>
          <a:p>
            <a:pPr marL="414900" lvl="1" indent="-342900">
              <a:lnSpc>
                <a:spcPct val="95000"/>
              </a:lnSpc>
              <a:spcBef>
                <a:spcPts val="900"/>
              </a:spcBef>
              <a:buClr>
                <a:srgbClr val="008CA7"/>
              </a:buClr>
              <a:buFont typeface="Arial" panose="020B0604020202020204" pitchFamily="34" charset="0"/>
              <a:buChar char="•"/>
            </a:pPr>
            <a:r>
              <a:rPr lang="nl-BE" sz="2300" dirty="0">
                <a:solidFill>
                  <a:schemeClr val="accent1">
                    <a:lumMod val="50000"/>
                  </a:schemeClr>
                </a:solidFill>
                <a:latin typeface="Trebuchet MS"/>
              </a:rPr>
              <a:t>De jongeren leren van elkaar en elkaars cultuur op een niet-formele manier (bv. via workshops, spelen, activiteiten ...)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950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Y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outh in Action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Spelregels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5-21 dagen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16 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tot 60 deelnemers: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Minstens 4 per groep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Plus minstens 1 groepsleider (18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+) per groep</a:t>
            </a: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13 tot 30 jaar en inwoner van deelnemend </a:t>
            </a: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land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Mogelijkheid tot Advanced Planning </a:t>
            </a:r>
            <a:r>
              <a:rPr lang="nl-BE" sz="24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Visit</a:t>
            </a:r>
            <a:endParaRPr lang="nl-BE" sz="24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Minstens 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twee partners uit twee verschillende landen 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950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Y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outh in Action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 indent="0">
              <a:buNone/>
            </a:pPr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Landen</a:t>
            </a:r>
            <a:r>
              <a:rPr lang="nl-BE" sz="24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:</a:t>
            </a: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Programmalanden: EU lidstaten + Macedonië, IJsland, Liechtenstein, Noorwegen, Turkije</a:t>
            </a:r>
          </a:p>
          <a:p>
            <a:pPr marL="72000" lvl="1" indent="0">
              <a:buNone/>
            </a:pP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Partnerlanden: Albanië, Bosnië-Herzegovina, Kosovo, Montenegro, Servië, Armenië, Azerbeidzjan, Wit-Rusland, Georgië, Moldavië, Oekraïne, Algerije, Egypte, Israël, Jordanië, Libanon, Libië, Marokko, Palestina, Syrië, Tunesië, Rusland</a:t>
            </a: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950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Youth in Action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/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Centen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Reiskosten: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Bedrag per deelnemer afhankelijk van de afstand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Activiteitskosten</a:t>
            </a:r>
            <a:endParaRPr lang="nl-BE" sz="20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Bedrag per deelnemer per dag, afhankelijk van de plaats van de activiteit 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Uitzonderlijke kosten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Kosten voor deelname van jongeren met een beperking</a:t>
            </a:r>
          </a:p>
          <a:p>
            <a:pPr marL="72000" lvl="1" indent="0">
              <a:buNone/>
            </a:pPr>
            <a:endParaRPr lang="nl-BE" sz="20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4222" y="627045"/>
            <a:ext cx="6950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Groepsuitwisseling: Youth in Action</a:t>
            </a:r>
            <a:endParaRPr lang="nl-BE" sz="24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74222" y="1397675"/>
            <a:ext cx="77427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1"/>
            <a:r>
              <a:rPr lang="nl-BE" sz="28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Centen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Voor België: 37€ per deelnemer per dag</a:t>
            </a:r>
          </a:p>
          <a:p>
            <a:pPr marL="414900" lvl="1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Rieskosten (heen en terug!):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10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tot 99 km: € 20/deelnemer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100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tot 499 km: € 180/deelnemer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500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tot 1999 km: € 275/deelnemer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2000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tot 2999 km: € 360/deelnemer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3000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tot 3999 km: € 530/deelnemer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4000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tot 7999 km: € 820/deelnemer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8000 </a:t>
            </a:r>
            <a:r>
              <a:rPr lang="nl-BE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km: € 1300/deelnemer</a:t>
            </a:r>
          </a:p>
          <a:p>
            <a:pPr marL="872100" lvl="2" indent="-342900">
              <a:buFont typeface="Arial" panose="020B0604020202020204" pitchFamily="34" charset="0"/>
              <a:buChar char="•"/>
            </a:pPr>
            <a:endParaRPr lang="nl-BE" sz="20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b="1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72000" lvl="1" indent="0">
              <a:buNone/>
            </a:pPr>
            <a:endParaRPr lang="nl-BE" sz="24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990879"/>
            <a:ext cx="648072" cy="5090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0" y="5044368"/>
            <a:ext cx="1596910" cy="4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957</Words>
  <Application>Microsoft Office PowerPoint</Application>
  <PresentationFormat>Diavoorstelling (4:3)</PresentationFormat>
  <Paragraphs>282</Paragraphs>
  <Slides>28</Slides>
  <Notes>26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2" baseType="lpstr">
      <vt:lpstr>Arial</vt:lpstr>
      <vt:lpstr>Calibri</vt:lpstr>
      <vt:lpstr>Trebuchet MS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Sophie.vandaele</dc:creator>
  <cp:lastModifiedBy>Lina.Lauwens</cp:lastModifiedBy>
  <cp:revision>29</cp:revision>
  <dcterms:created xsi:type="dcterms:W3CDTF">2012-09-25T13:31:28Z</dcterms:created>
  <dcterms:modified xsi:type="dcterms:W3CDTF">2017-11-06T10:50:07Z</dcterms:modified>
</cp:coreProperties>
</file>